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23e4d483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23e4d483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23e4d48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23e4d48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23e4d483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23e4d483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23e4d483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23e4d483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2590b3c8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2590b3c8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2590b3c8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2590b3c8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25aece94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25aece94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25aece94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25aece94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23e4d483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23e4d483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23e4d483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23e4d48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bb5f922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bb5f922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23e4d483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23e4d48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23e4d483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23e4d483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2590b3c8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2590b3c8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590b3c8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2590b3c8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2590b3c8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2590b3c8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5aece94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5aece94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2590b3c8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2590b3c8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2590b3c8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2590b3c8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2590b3c8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2590b3c8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2590b3c8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2590b3c8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bb5f922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bb5f922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2590b3c8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2590b3c8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25aece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25aece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b5f922c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bb5f922c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bb5f922c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bb5f922c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25aece94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25aece94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23e4d483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23e4d483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23e4d483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23e4d483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25299d7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25299d7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23e4d483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23e4d483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23e4d483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23e4d483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bb5f922c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bb5f922c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23e4d483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23e4d483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23e4d483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23e4d483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23e4d483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23e4d48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25299d7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25299d7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2590b3c8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2590b3c8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2590b3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2590b3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2590b3c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2590b3c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2590b3c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2590b3c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2590b3c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2590b3c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2590b3c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2590b3c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bb5f922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bb5f922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25aece94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25aece94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25aece94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25aece94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25aece94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525aece94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2590b3c8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2590b3c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2590b3c8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2590b3c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2590b3c8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2590b3c8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2590b3c8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2590b3c8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2590b3c8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2590b3c8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25aece9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25aece9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2590b3c8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2590b3c8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bb5f922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bb5f922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25aece9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25aece9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25aece94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25aece94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25aece9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25aece9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25aece9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525aece9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25aece94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25aece94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25aece9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25aece9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525aece94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525aece9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25aece9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25aece9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25aece94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25aece94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25aece94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525aece9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25aece94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25aece94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25aece94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25aece94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25aece94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25aece94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25aece94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25aece94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bb5f922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bb5f922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23e4d4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23e4d4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23e4d48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23e4d48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0" Type="http://schemas.openxmlformats.org/officeDocument/2006/relationships/image" Target="../media/image9.png"/><Relationship Id="rId9" Type="http://schemas.openxmlformats.org/officeDocument/2006/relationships/image" Target="../media/image38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58.png"/><Relationship Id="rId13" Type="http://schemas.openxmlformats.org/officeDocument/2006/relationships/image" Target="../media/image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1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34.png"/><Relationship Id="rId21" Type="http://schemas.openxmlformats.org/officeDocument/2006/relationships/image" Target="../media/image3.png"/><Relationship Id="rId13" Type="http://schemas.openxmlformats.org/officeDocument/2006/relationships/image" Target="../media/image2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5" Type="http://schemas.openxmlformats.org/officeDocument/2006/relationships/image" Target="../media/image35.png"/><Relationship Id="rId14" Type="http://schemas.openxmlformats.org/officeDocument/2006/relationships/image" Target="../media/image37.png"/><Relationship Id="rId17" Type="http://schemas.openxmlformats.org/officeDocument/2006/relationships/image" Target="../media/image70.png"/><Relationship Id="rId16" Type="http://schemas.openxmlformats.org/officeDocument/2006/relationships/image" Target="../media/image31.png"/><Relationship Id="rId5" Type="http://schemas.openxmlformats.org/officeDocument/2006/relationships/image" Target="../media/image20.png"/><Relationship Id="rId19" Type="http://schemas.openxmlformats.org/officeDocument/2006/relationships/image" Target="../media/image41.png"/><Relationship Id="rId6" Type="http://schemas.openxmlformats.org/officeDocument/2006/relationships/image" Target="../media/image19.png"/><Relationship Id="rId18" Type="http://schemas.openxmlformats.org/officeDocument/2006/relationships/image" Target="../media/image29.png"/><Relationship Id="rId7" Type="http://schemas.openxmlformats.org/officeDocument/2006/relationships/image" Target="../media/image16.png"/><Relationship Id="rId8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hyperlink" Target="https://www.udemy.com/course/aws-certified-solutions-architect-associate-saa-c03/learn/lecture/13528462#overview" TargetMode="External"/><Relationship Id="rId6" Type="http://schemas.openxmlformats.org/officeDocument/2006/relationships/hyperlink" Target="https://www.udemy.com/course/aws-certified-solutions-architect-associate-saa-c03/learn/lecture/33907160#overview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linkedin.com/in/audvy/" TargetMode="External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ocs.aws.amazon.com/whitepapers/latest/aws-overview/six-advantages-of-cloud-computing.html" TargetMode="External"/><Relationship Id="rId4" Type="http://schemas.openxmlformats.org/officeDocument/2006/relationships/hyperlink" Target="https://vercel.com/" TargetMode="External"/><Relationship Id="rId5" Type="http://schemas.openxmlformats.org/officeDocument/2006/relationships/hyperlink" Target="https://www.netlify.com/blog/2018/03/20/netlifys-aws-lambda-functions-bring-the-backend-to-your-frontend-workflow/#:~:text=Netlify's%20AWS%20Lambda%20functions%20bring%20the%20backend%20to%20your%20frontend%20workflow%20%7C%20Netlify" TargetMode="External"/><Relationship Id="rId6" Type="http://schemas.openxmlformats.org/officeDocument/2006/relationships/hyperlink" Target="https://aws.amazon.com/ecs/" TargetMode="External"/><Relationship Id="rId7" Type="http://schemas.openxmlformats.org/officeDocument/2006/relationships/hyperlink" Target="https://www.udemy.com/course/aws-certified-developer-associate-dva-c01/learn/lecture/11851260#overview" TargetMode="External"/><Relationship Id="rId8" Type="http://schemas.openxmlformats.org/officeDocument/2006/relationships/hyperlink" Target="https://cloud-icons.onemodel.app/aws/architecture_service_icon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25" y="150150"/>
            <a:ext cx="4325125" cy="4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57200" y="38975"/>
            <a:ext cx="43020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Agility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High availability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Scalability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Variable expenses</a:t>
            </a:r>
            <a:endParaRPr sz="2600"/>
          </a:p>
        </p:txBody>
      </p:sp>
      <p:sp>
        <p:nvSpPr>
          <p:cNvPr id="128" name="Google Shape;128;p22"/>
          <p:cNvSpPr txBox="1"/>
          <p:nvPr>
            <p:ph type="ctrTitle"/>
          </p:nvPr>
        </p:nvSpPr>
        <p:spPr>
          <a:xfrm>
            <a:off x="6020400" y="102300"/>
            <a:ext cx="194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Agility</a:t>
            </a:r>
            <a:endParaRPr sz="4800"/>
          </a:p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4905000" y="1124150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speed of deploying resources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57200" y="38975"/>
            <a:ext cx="43020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Agility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High availability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Scalability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Variable expenses</a:t>
            </a:r>
            <a:endParaRPr sz="2600"/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6020400" y="102300"/>
            <a:ext cx="194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Agility</a:t>
            </a:r>
            <a:endParaRPr sz="4800"/>
          </a:p>
        </p:txBody>
      </p:sp>
      <p:sp>
        <p:nvSpPr>
          <p:cNvPr id="136" name="Google Shape;136;p23"/>
          <p:cNvSpPr txBox="1"/>
          <p:nvPr>
            <p:ph type="ctrTitle"/>
          </p:nvPr>
        </p:nvSpPr>
        <p:spPr>
          <a:xfrm>
            <a:off x="4905000" y="1124150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speed of deploying resources</a:t>
            </a:r>
            <a:endParaRPr sz="2000"/>
          </a:p>
        </p:txBody>
      </p:sp>
      <p:sp>
        <p:nvSpPr>
          <p:cNvPr id="137" name="Google Shape;137;p23"/>
          <p:cNvSpPr txBox="1"/>
          <p:nvPr>
            <p:ph type="ctrTitle"/>
          </p:nvPr>
        </p:nvSpPr>
        <p:spPr>
          <a:xfrm>
            <a:off x="4812300" y="1553775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High availability</a:t>
            </a:r>
            <a:endParaRPr sz="4800"/>
          </a:p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>
            <a:off x="4943975" y="257562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uptime of your app’s components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57200" y="38975"/>
            <a:ext cx="43020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Agility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High availability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Scalability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Variable expenses</a:t>
            </a:r>
            <a:endParaRPr sz="2600"/>
          </a:p>
        </p:txBody>
      </p:sp>
      <p:sp>
        <p:nvSpPr>
          <p:cNvPr id="144" name="Google Shape;144;p24"/>
          <p:cNvSpPr txBox="1"/>
          <p:nvPr>
            <p:ph type="ctrTitle"/>
          </p:nvPr>
        </p:nvSpPr>
        <p:spPr>
          <a:xfrm>
            <a:off x="6020400" y="102300"/>
            <a:ext cx="194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Agility</a:t>
            </a:r>
            <a:endParaRPr sz="4800"/>
          </a:p>
        </p:txBody>
      </p:sp>
      <p:sp>
        <p:nvSpPr>
          <p:cNvPr id="145" name="Google Shape;145;p24"/>
          <p:cNvSpPr txBox="1"/>
          <p:nvPr>
            <p:ph type="ctrTitle"/>
          </p:nvPr>
        </p:nvSpPr>
        <p:spPr>
          <a:xfrm>
            <a:off x="4905000" y="1124150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speed of deploying resources</a:t>
            </a:r>
            <a:endParaRPr sz="2000"/>
          </a:p>
        </p:txBody>
      </p:sp>
      <p:sp>
        <p:nvSpPr>
          <p:cNvPr id="146" name="Google Shape;146;p24"/>
          <p:cNvSpPr txBox="1"/>
          <p:nvPr>
            <p:ph type="ctrTitle"/>
          </p:nvPr>
        </p:nvSpPr>
        <p:spPr>
          <a:xfrm>
            <a:off x="4812300" y="1553775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High availability</a:t>
            </a:r>
            <a:endParaRPr sz="4800"/>
          </a:p>
        </p:txBody>
      </p:sp>
      <p:sp>
        <p:nvSpPr>
          <p:cNvPr id="147" name="Google Shape;147;p24"/>
          <p:cNvSpPr txBox="1"/>
          <p:nvPr>
            <p:ph type="ctrTitle"/>
          </p:nvPr>
        </p:nvSpPr>
        <p:spPr>
          <a:xfrm>
            <a:off x="4943975" y="257562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uptime of your app’s components</a:t>
            </a:r>
            <a:endParaRPr sz="2000"/>
          </a:p>
        </p:txBody>
      </p:sp>
      <p:sp>
        <p:nvSpPr>
          <p:cNvPr id="148" name="Google Shape;148;p24"/>
          <p:cNvSpPr txBox="1"/>
          <p:nvPr>
            <p:ph type="ctrTitle"/>
          </p:nvPr>
        </p:nvSpPr>
        <p:spPr>
          <a:xfrm>
            <a:off x="4778113" y="3005250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Scalability</a:t>
            </a:r>
            <a:endParaRPr sz="4800"/>
          </a:p>
        </p:txBody>
      </p:sp>
      <p:sp>
        <p:nvSpPr>
          <p:cNvPr id="149" name="Google Shape;149;p24"/>
          <p:cNvSpPr txBox="1"/>
          <p:nvPr>
            <p:ph type="ctrTitle"/>
          </p:nvPr>
        </p:nvSpPr>
        <p:spPr>
          <a:xfrm>
            <a:off x="4943975" y="3955025"/>
            <a:ext cx="41742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your app’s components can scale to meet demand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ctrTitle"/>
          </p:nvPr>
        </p:nvSpPr>
        <p:spPr>
          <a:xfrm>
            <a:off x="57200" y="38975"/>
            <a:ext cx="43020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Agility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High availability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Scalability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Variable expenses</a:t>
            </a:r>
            <a:endParaRPr sz="2600"/>
          </a:p>
        </p:txBody>
      </p:sp>
      <p:sp>
        <p:nvSpPr>
          <p:cNvPr id="155" name="Google Shape;155;p25"/>
          <p:cNvSpPr txBox="1"/>
          <p:nvPr>
            <p:ph type="ctrTitle"/>
          </p:nvPr>
        </p:nvSpPr>
        <p:spPr>
          <a:xfrm>
            <a:off x="6020400" y="102300"/>
            <a:ext cx="194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Agility</a:t>
            </a:r>
            <a:endParaRPr sz="4800"/>
          </a:p>
        </p:txBody>
      </p:sp>
      <p:sp>
        <p:nvSpPr>
          <p:cNvPr id="156" name="Google Shape;156;p25"/>
          <p:cNvSpPr txBox="1"/>
          <p:nvPr>
            <p:ph type="ctrTitle"/>
          </p:nvPr>
        </p:nvSpPr>
        <p:spPr>
          <a:xfrm>
            <a:off x="4905000" y="1124150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speed of deploying resources</a:t>
            </a:r>
            <a:endParaRPr sz="2000"/>
          </a:p>
        </p:txBody>
      </p:sp>
      <p:sp>
        <p:nvSpPr>
          <p:cNvPr id="157" name="Google Shape;157;p25"/>
          <p:cNvSpPr txBox="1"/>
          <p:nvPr>
            <p:ph type="ctrTitle"/>
          </p:nvPr>
        </p:nvSpPr>
        <p:spPr>
          <a:xfrm>
            <a:off x="4812300" y="1553775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High availability</a:t>
            </a:r>
            <a:endParaRPr sz="4800"/>
          </a:p>
        </p:txBody>
      </p:sp>
      <p:sp>
        <p:nvSpPr>
          <p:cNvPr id="158" name="Google Shape;158;p25"/>
          <p:cNvSpPr txBox="1"/>
          <p:nvPr>
            <p:ph type="ctrTitle"/>
          </p:nvPr>
        </p:nvSpPr>
        <p:spPr>
          <a:xfrm>
            <a:off x="4943975" y="257562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uptime of your app’s components</a:t>
            </a:r>
            <a:endParaRPr sz="2000"/>
          </a:p>
        </p:txBody>
      </p:sp>
      <p:sp>
        <p:nvSpPr>
          <p:cNvPr id="159" name="Google Shape;159;p25"/>
          <p:cNvSpPr txBox="1"/>
          <p:nvPr>
            <p:ph type="ctrTitle"/>
          </p:nvPr>
        </p:nvSpPr>
        <p:spPr>
          <a:xfrm>
            <a:off x="4778113" y="3005250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Scalability</a:t>
            </a:r>
            <a:endParaRPr sz="4800"/>
          </a:p>
        </p:txBody>
      </p:sp>
      <p:sp>
        <p:nvSpPr>
          <p:cNvPr id="160" name="Google Shape;160;p25"/>
          <p:cNvSpPr txBox="1"/>
          <p:nvPr>
            <p:ph type="ctrTitle"/>
          </p:nvPr>
        </p:nvSpPr>
        <p:spPr>
          <a:xfrm>
            <a:off x="4943975" y="3955025"/>
            <a:ext cx="41742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your app’s components can scale to meet demand</a:t>
            </a:r>
            <a:endParaRPr sz="2000"/>
          </a:p>
        </p:txBody>
      </p:sp>
      <p:sp>
        <p:nvSpPr>
          <p:cNvPr id="161" name="Google Shape;161;p25"/>
          <p:cNvSpPr txBox="1"/>
          <p:nvPr>
            <p:ph type="ctrTitle"/>
          </p:nvPr>
        </p:nvSpPr>
        <p:spPr>
          <a:xfrm>
            <a:off x="89450" y="2688650"/>
            <a:ext cx="4237500" cy="13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Variable expenses</a:t>
            </a:r>
            <a:endParaRPr sz="4800"/>
          </a:p>
        </p:txBody>
      </p:sp>
      <p:sp>
        <p:nvSpPr>
          <p:cNvPr id="162" name="Google Shape;162;p25"/>
          <p:cNvSpPr txBox="1"/>
          <p:nvPr>
            <p:ph type="ctrTitle"/>
          </p:nvPr>
        </p:nvSpPr>
        <p:spPr>
          <a:xfrm>
            <a:off x="121100" y="4066050"/>
            <a:ext cx="41742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Trading fixed expenses for variable expenses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2329800" y="1198200"/>
            <a:ext cx="44844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126625" y="331225"/>
            <a:ext cx="3964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Vertical Scalability</a:t>
            </a:r>
            <a:endParaRPr sz="3380"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4218075" y="331225"/>
            <a:ext cx="509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Horizontal Scalability</a:t>
            </a:r>
            <a:endParaRPr sz="3380"/>
          </a:p>
        </p:txBody>
      </p:sp>
      <p:sp>
        <p:nvSpPr>
          <p:cNvPr id="174" name="Google Shape;174;p27"/>
          <p:cNvSpPr txBox="1"/>
          <p:nvPr>
            <p:ph type="ctrTitle"/>
          </p:nvPr>
        </p:nvSpPr>
        <p:spPr>
          <a:xfrm>
            <a:off x="160725" y="1324825"/>
            <a:ext cx="3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Upgrade the </a:t>
            </a:r>
            <a:r>
              <a:rPr lang="en" sz="1879"/>
              <a:t>underlying</a:t>
            </a:r>
            <a:r>
              <a:rPr lang="en" sz="1879"/>
              <a:t> server hardware</a:t>
            </a:r>
            <a:endParaRPr sz="1879"/>
          </a:p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4700275" y="1324825"/>
            <a:ext cx="3964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Utilize more servers to process requests</a:t>
            </a:r>
            <a:endParaRPr sz="187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311700" y="684675"/>
            <a:ext cx="85206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just do this on-prem?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57200" y="38975"/>
            <a:ext cx="4302000" cy="21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Agility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High availability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Scalability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Variable expenses</a:t>
            </a:r>
            <a:endParaRPr sz="2600"/>
          </a:p>
        </p:txBody>
      </p:sp>
      <p:sp>
        <p:nvSpPr>
          <p:cNvPr id="186" name="Google Shape;186;p29"/>
          <p:cNvSpPr txBox="1"/>
          <p:nvPr>
            <p:ph type="ctrTitle"/>
          </p:nvPr>
        </p:nvSpPr>
        <p:spPr>
          <a:xfrm>
            <a:off x="6020400" y="102300"/>
            <a:ext cx="194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Agility</a:t>
            </a:r>
            <a:endParaRPr sz="4800"/>
          </a:p>
        </p:txBody>
      </p:sp>
      <p:sp>
        <p:nvSpPr>
          <p:cNvPr id="187" name="Google Shape;187;p29"/>
          <p:cNvSpPr txBox="1"/>
          <p:nvPr>
            <p:ph type="ctrTitle"/>
          </p:nvPr>
        </p:nvSpPr>
        <p:spPr>
          <a:xfrm>
            <a:off x="4905000" y="1124150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speed of deploying resources</a:t>
            </a:r>
            <a:endParaRPr sz="2000"/>
          </a:p>
        </p:txBody>
      </p:sp>
      <p:sp>
        <p:nvSpPr>
          <p:cNvPr id="188" name="Google Shape;188;p29"/>
          <p:cNvSpPr txBox="1"/>
          <p:nvPr>
            <p:ph type="ctrTitle"/>
          </p:nvPr>
        </p:nvSpPr>
        <p:spPr>
          <a:xfrm>
            <a:off x="4812300" y="1553775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High availability</a:t>
            </a:r>
            <a:endParaRPr sz="4800"/>
          </a:p>
        </p:txBody>
      </p:sp>
      <p:sp>
        <p:nvSpPr>
          <p:cNvPr id="189" name="Google Shape;189;p29"/>
          <p:cNvSpPr txBox="1"/>
          <p:nvPr>
            <p:ph type="ctrTitle"/>
          </p:nvPr>
        </p:nvSpPr>
        <p:spPr>
          <a:xfrm>
            <a:off x="4943975" y="257562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uptime of your app’s components</a:t>
            </a:r>
            <a:endParaRPr sz="2000"/>
          </a:p>
        </p:txBody>
      </p:sp>
      <p:sp>
        <p:nvSpPr>
          <p:cNvPr id="190" name="Google Shape;190;p29"/>
          <p:cNvSpPr txBox="1"/>
          <p:nvPr>
            <p:ph type="ctrTitle"/>
          </p:nvPr>
        </p:nvSpPr>
        <p:spPr>
          <a:xfrm>
            <a:off x="4778113" y="3005250"/>
            <a:ext cx="4237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Scalability</a:t>
            </a:r>
            <a:endParaRPr sz="4800"/>
          </a:p>
        </p:txBody>
      </p:sp>
      <p:sp>
        <p:nvSpPr>
          <p:cNvPr id="191" name="Google Shape;191;p29"/>
          <p:cNvSpPr txBox="1"/>
          <p:nvPr>
            <p:ph type="ctrTitle"/>
          </p:nvPr>
        </p:nvSpPr>
        <p:spPr>
          <a:xfrm>
            <a:off x="4943975" y="3955025"/>
            <a:ext cx="41742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your app’s components can scale to meet demand</a:t>
            </a:r>
            <a:endParaRPr sz="2000"/>
          </a:p>
        </p:txBody>
      </p:sp>
      <p:sp>
        <p:nvSpPr>
          <p:cNvPr id="192" name="Google Shape;192;p29"/>
          <p:cNvSpPr txBox="1"/>
          <p:nvPr>
            <p:ph type="ctrTitle"/>
          </p:nvPr>
        </p:nvSpPr>
        <p:spPr>
          <a:xfrm>
            <a:off x="89450" y="2688650"/>
            <a:ext cx="4237500" cy="13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Variable expenses</a:t>
            </a:r>
            <a:endParaRPr sz="4800"/>
          </a:p>
        </p:txBody>
      </p:sp>
      <p:sp>
        <p:nvSpPr>
          <p:cNvPr id="193" name="Google Shape;193;p29"/>
          <p:cNvSpPr txBox="1"/>
          <p:nvPr>
            <p:ph type="ctrTitle"/>
          </p:nvPr>
        </p:nvSpPr>
        <p:spPr>
          <a:xfrm>
            <a:off x="121100" y="4066050"/>
            <a:ext cx="41742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Trading fixed expenses for variable expenses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ctrTitle"/>
          </p:nvPr>
        </p:nvSpPr>
        <p:spPr>
          <a:xfrm>
            <a:off x="87650" y="11933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companies offer cloud services?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74" y="277600"/>
            <a:ext cx="1134449" cy="6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896" y="1126650"/>
            <a:ext cx="1026201" cy="10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937" y="2020179"/>
            <a:ext cx="2120115" cy="141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950" y="4331450"/>
            <a:ext cx="1062900" cy="7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8400" y="4371314"/>
            <a:ext cx="1164326" cy="6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875" y="4311070"/>
            <a:ext cx="1655700" cy="79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732" y="4331450"/>
            <a:ext cx="1268392" cy="7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6275" y="4004375"/>
            <a:ext cx="1413050" cy="14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Cloud?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ctrTitle"/>
          </p:nvPr>
        </p:nvSpPr>
        <p:spPr>
          <a:xfrm>
            <a:off x="87650" y="11933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</a:t>
            </a:r>
            <a:r>
              <a:rPr lang="en"/>
              <a:t>companies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74" y="277600"/>
            <a:ext cx="1134449" cy="6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896" y="1126650"/>
            <a:ext cx="1026201" cy="10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152" y="2030663"/>
            <a:ext cx="1623675" cy="1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950" y="4331450"/>
            <a:ext cx="1062900" cy="7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8400" y="4371314"/>
            <a:ext cx="1164326" cy="6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2875" y="4418245"/>
            <a:ext cx="1655700" cy="79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732" y="4331450"/>
            <a:ext cx="1268392" cy="7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00" y="777795"/>
            <a:ext cx="1799700" cy="5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type="ctrTitle"/>
          </p:nvPr>
        </p:nvSpPr>
        <p:spPr>
          <a:xfrm>
            <a:off x="-14100" y="422000"/>
            <a:ext cx="1933500" cy="3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/>
              <a:t>Content delivery network &amp; more:</a:t>
            </a:r>
            <a:endParaRPr sz="1100"/>
          </a:p>
        </p:txBody>
      </p:sp>
      <p:sp>
        <p:nvSpPr>
          <p:cNvPr id="229" name="Google Shape;229;p33"/>
          <p:cNvSpPr txBox="1"/>
          <p:nvPr>
            <p:ph type="ctrTitle"/>
          </p:nvPr>
        </p:nvSpPr>
        <p:spPr>
          <a:xfrm>
            <a:off x="23700" y="2376725"/>
            <a:ext cx="1933500" cy="3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/>
              <a:t>Wrappers around other cloud providers</a:t>
            </a:r>
            <a:r>
              <a:rPr lang="en" sz="1100"/>
              <a:t>:</a:t>
            </a:r>
            <a:endParaRPr sz="11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200" y="2732525"/>
            <a:ext cx="1062902" cy="59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5875" y="3400222"/>
            <a:ext cx="1349151" cy="5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3125" y="4293400"/>
            <a:ext cx="980775" cy="9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87675" y="224025"/>
            <a:ext cx="8520600" cy="19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AWS organized?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Char char="➔"/>
            </a:pPr>
            <a:r>
              <a:rPr lang="en" sz="5000"/>
              <a:t>Region</a:t>
            </a:r>
            <a:endParaRPr sz="5000"/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Char char="◆"/>
            </a:pPr>
            <a:r>
              <a:rPr lang="en" sz="5000"/>
              <a:t>Availability Zone</a:t>
            </a:r>
            <a:endParaRPr sz="5000"/>
          </a:p>
          <a:p>
            <a:pPr indent="-546100" lvl="2" marL="1371600" rtl="0" algn="l">
              <a:spcBef>
                <a:spcPts val="0"/>
              </a:spcBef>
              <a:spcAft>
                <a:spcPts val="0"/>
              </a:spcAft>
              <a:buSzPts val="5000"/>
              <a:buChar char="●"/>
            </a:pPr>
            <a:r>
              <a:rPr lang="en" sz="5000"/>
              <a:t>Data Center</a:t>
            </a:r>
            <a:endParaRPr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5900"/>
            <a:ext cx="8839200" cy="435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Some regions are: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us-east-1 (Virginia)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eu-west-2  (London)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ap-northeast-1 (Tokyo)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ap-south-1 (Mumbai)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closest region is us-east-2 (Ohio)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Each region is made up of 3 or more availability zones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Spread out across the region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Each </a:t>
            </a:r>
            <a:r>
              <a:rPr lang="en" sz="3600"/>
              <a:t>availability</a:t>
            </a:r>
            <a:r>
              <a:rPr lang="en" sz="3600"/>
              <a:t> zone is made up of 1 or more discrete data centers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146108" y="605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Someone else’s collection of computers you access over the internet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us-east-2 has 3 </a:t>
            </a:r>
            <a:r>
              <a:rPr lang="en" sz="3600"/>
              <a:t>availability</a:t>
            </a:r>
            <a:r>
              <a:rPr lang="en" sz="3600"/>
              <a:t> zones: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us-east-2a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us-east-2b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us-east-2c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ctrTitle"/>
          </p:nvPr>
        </p:nvSpPr>
        <p:spPr>
          <a:xfrm>
            <a:off x="1587875" y="1110500"/>
            <a:ext cx="6078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5th benefit of the AWS specifically: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The Global Network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ctrTitle"/>
          </p:nvPr>
        </p:nvSpPr>
        <p:spPr>
          <a:xfrm>
            <a:off x="87675" y="224025"/>
            <a:ext cx="8520600" cy="19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can be split up into 4 categories</a:t>
            </a:r>
            <a:endParaRPr/>
          </a:p>
        </p:txBody>
      </p:sp>
      <p:sp>
        <p:nvSpPr>
          <p:cNvPr id="288" name="Google Shape;288;p44"/>
          <p:cNvSpPr txBox="1"/>
          <p:nvPr>
            <p:ph type="ctrTitle"/>
          </p:nvPr>
        </p:nvSpPr>
        <p:spPr>
          <a:xfrm>
            <a:off x="6770325" y="4626900"/>
            <a:ext cx="23736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8928"/>
              <a:buNone/>
            </a:pPr>
            <a:r>
              <a:rPr lang="en" sz="1679"/>
              <a:t>*my terminology for educational purposes</a:t>
            </a:r>
            <a:endParaRPr sz="1679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ctrTitle"/>
          </p:nvPr>
        </p:nvSpPr>
        <p:spPr>
          <a:xfrm>
            <a:off x="-112025" y="141250"/>
            <a:ext cx="26253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Compute</a:t>
            </a:r>
            <a:endParaRPr sz="2980"/>
          </a:p>
        </p:txBody>
      </p:sp>
      <p:sp>
        <p:nvSpPr>
          <p:cNvPr id="294" name="Google Shape;294;p45"/>
          <p:cNvSpPr txBox="1"/>
          <p:nvPr>
            <p:ph type="ctrTitle"/>
          </p:nvPr>
        </p:nvSpPr>
        <p:spPr>
          <a:xfrm>
            <a:off x="6770325" y="4626900"/>
            <a:ext cx="23736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8928"/>
              <a:buNone/>
            </a:pPr>
            <a:r>
              <a:rPr lang="en" sz="1679"/>
              <a:t>*my terminology for educational purposes</a:t>
            </a:r>
            <a:endParaRPr sz="1679"/>
          </a:p>
        </p:txBody>
      </p:sp>
      <p:sp>
        <p:nvSpPr>
          <p:cNvPr id="295" name="Google Shape;295;p45"/>
          <p:cNvSpPr txBox="1"/>
          <p:nvPr>
            <p:ph type="ctrTitle"/>
          </p:nvPr>
        </p:nvSpPr>
        <p:spPr>
          <a:xfrm>
            <a:off x="2129925" y="141250"/>
            <a:ext cx="26253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Data</a:t>
            </a:r>
            <a:endParaRPr sz="2980"/>
          </a:p>
        </p:txBody>
      </p:sp>
      <p:sp>
        <p:nvSpPr>
          <p:cNvPr id="296" name="Google Shape;296;p45"/>
          <p:cNvSpPr txBox="1"/>
          <p:nvPr>
            <p:ph type="ctrTitle"/>
          </p:nvPr>
        </p:nvSpPr>
        <p:spPr>
          <a:xfrm>
            <a:off x="4386475" y="141250"/>
            <a:ext cx="26253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Network</a:t>
            </a:r>
            <a:endParaRPr sz="2980"/>
          </a:p>
        </p:txBody>
      </p:sp>
      <p:sp>
        <p:nvSpPr>
          <p:cNvPr id="297" name="Google Shape;297;p45"/>
          <p:cNvSpPr txBox="1"/>
          <p:nvPr>
            <p:ph type="ctrTitle"/>
          </p:nvPr>
        </p:nvSpPr>
        <p:spPr>
          <a:xfrm>
            <a:off x="7066775" y="141250"/>
            <a:ext cx="17250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AI</a:t>
            </a:r>
            <a:endParaRPr sz="2980"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668625"/>
            <a:ext cx="1548300" cy="9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05" y="1438250"/>
            <a:ext cx="1488718" cy="83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313" y="2993575"/>
            <a:ext cx="444625" cy="4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568825" y="3404100"/>
            <a:ext cx="1327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AWS Elastic Kubernetes Service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2664" y="1438250"/>
            <a:ext cx="399824" cy="3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2991113" y="1785500"/>
            <a:ext cx="974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AWS Aurora Serverless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6156" y="2655198"/>
            <a:ext cx="984002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7039" y="677350"/>
            <a:ext cx="11040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7050" y="1376478"/>
            <a:ext cx="1103983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67513" y="2075600"/>
            <a:ext cx="1103047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0762" y="2712276"/>
            <a:ext cx="51660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67063" y="3410853"/>
            <a:ext cx="1103976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86150" y="3228872"/>
            <a:ext cx="974100" cy="51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20122" y="600325"/>
            <a:ext cx="1018303" cy="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37875" y="1508885"/>
            <a:ext cx="1238493" cy="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72925" y="2350350"/>
            <a:ext cx="1168401" cy="6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/>
        </p:nvSpPr>
        <p:spPr>
          <a:xfrm>
            <a:off x="5232000" y="3171800"/>
            <a:ext cx="974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AWS API Gateway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77513" y="3126408"/>
            <a:ext cx="1159215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91124" y="3797335"/>
            <a:ext cx="974099" cy="54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9175" y="3706000"/>
            <a:ext cx="1044978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96038" y="783126"/>
            <a:ext cx="493074" cy="4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96038" y="2000088"/>
            <a:ext cx="493074" cy="4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54088" y="2285976"/>
            <a:ext cx="493074" cy="49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/>
        </p:nvSpPr>
        <p:spPr>
          <a:xfrm>
            <a:off x="808375" y="2703040"/>
            <a:ext cx="974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Elastic Container Service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2986138" y="2464613"/>
            <a:ext cx="974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Amazon DynamoDB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ctrTitle"/>
          </p:nvPr>
        </p:nvSpPr>
        <p:spPr>
          <a:xfrm>
            <a:off x="2437400" y="292225"/>
            <a:ext cx="60381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and Access Management</a:t>
            </a:r>
            <a:endParaRPr/>
          </a:p>
        </p:txBody>
      </p:sp>
      <p:sp>
        <p:nvSpPr>
          <p:cNvPr id="328" name="Google Shape;328;p46"/>
          <p:cNvSpPr txBox="1"/>
          <p:nvPr>
            <p:ph type="ctrTitle"/>
          </p:nvPr>
        </p:nvSpPr>
        <p:spPr>
          <a:xfrm>
            <a:off x="1974150" y="2208575"/>
            <a:ext cx="5195700" cy="11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Create users and roles with assigned permissions</a:t>
            </a:r>
            <a:endParaRPr sz="3180"/>
          </a:p>
        </p:txBody>
      </p:sp>
      <p:sp>
        <p:nvSpPr>
          <p:cNvPr id="329" name="Google Shape;329;p46"/>
          <p:cNvSpPr txBox="1"/>
          <p:nvPr>
            <p:ph type="ctrTitle"/>
          </p:nvPr>
        </p:nvSpPr>
        <p:spPr>
          <a:xfrm>
            <a:off x="5440625" y="4373925"/>
            <a:ext cx="36204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Best practice:</a:t>
            </a:r>
            <a:endParaRPr sz="186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DONT USE YOUR ROOT ACOUNT!!!</a:t>
            </a:r>
            <a:endParaRPr sz="1862"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32600" cy="212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ctrTitle"/>
          </p:nvPr>
        </p:nvSpPr>
        <p:spPr>
          <a:xfrm>
            <a:off x="311700" y="11738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on AWS Compute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ctrTitle"/>
          </p:nvPr>
        </p:nvSpPr>
        <p:spPr>
          <a:xfrm>
            <a:off x="311700" y="2922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2080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>
            <p:ph type="ctrTitle"/>
          </p:nvPr>
        </p:nvSpPr>
        <p:spPr>
          <a:xfrm>
            <a:off x="1974150" y="2717850"/>
            <a:ext cx="5195700" cy="3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Virtual computer in the cloud</a:t>
            </a:r>
            <a:endParaRPr sz="3180"/>
          </a:p>
        </p:txBody>
      </p:sp>
      <p:sp>
        <p:nvSpPr>
          <p:cNvPr id="343" name="Google Shape;343;p48"/>
          <p:cNvSpPr txBox="1"/>
          <p:nvPr>
            <p:ph type="ctrTitle"/>
          </p:nvPr>
        </p:nvSpPr>
        <p:spPr>
          <a:xfrm>
            <a:off x="5440625" y="4373925"/>
            <a:ext cx="36204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Can launch with most OSes (including macOS!)</a:t>
            </a:r>
            <a:endParaRPr sz="1862"/>
          </a:p>
        </p:txBody>
      </p:sp>
      <p:sp>
        <p:nvSpPr>
          <p:cNvPr id="344" name="Google Shape;344;p48"/>
          <p:cNvSpPr txBox="1"/>
          <p:nvPr>
            <p:ph type="ctrTitle"/>
          </p:nvPr>
        </p:nvSpPr>
        <p:spPr>
          <a:xfrm>
            <a:off x="201100" y="4373925"/>
            <a:ext cx="36204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Can SSH into them for access (or use Systems Manager)</a:t>
            </a:r>
            <a:endParaRPr sz="1862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ctrTitle"/>
          </p:nvPr>
        </p:nvSpPr>
        <p:spPr>
          <a:xfrm>
            <a:off x="126625" y="3312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On Demand</a:t>
            </a:r>
            <a:endParaRPr sz="2400"/>
          </a:p>
        </p:txBody>
      </p:sp>
      <p:sp>
        <p:nvSpPr>
          <p:cNvPr id="350" name="Google Shape;350;p49"/>
          <p:cNvSpPr txBox="1"/>
          <p:nvPr>
            <p:ph type="ctrTitle"/>
          </p:nvPr>
        </p:nvSpPr>
        <p:spPr>
          <a:xfrm>
            <a:off x="362775" y="3391450"/>
            <a:ext cx="21945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Spot</a:t>
            </a:r>
            <a:endParaRPr sz="2400"/>
          </a:p>
        </p:txBody>
      </p:sp>
      <p:sp>
        <p:nvSpPr>
          <p:cNvPr id="351" name="Google Shape;351;p49"/>
          <p:cNvSpPr txBox="1"/>
          <p:nvPr>
            <p:ph type="ctrTitle"/>
          </p:nvPr>
        </p:nvSpPr>
        <p:spPr>
          <a:xfrm>
            <a:off x="160725" y="1324825"/>
            <a:ext cx="3964800" cy="7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Start and shut down only when you want </a:t>
            </a:r>
            <a:endParaRPr sz="1879"/>
          </a:p>
        </p:txBody>
      </p:sp>
      <p:sp>
        <p:nvSpPr>
          <p:cNvPr id="352" name="Google Shape;352;p49"/>
          <p:cNvSpPr txBox="1"/>
          <p:nvPr>
            <p:ph type="ctrTitle"/>
          </p:nvPr>
        </p:nvSpPr>
        <p:spPr>
          <a:xfrm>
            <a:off x="-125475" y="3438810"/>
            <a:ext cx="3171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80"/>
              <a:t>Cheaper</a:t>
            </a:r>
            <a:r>
              <a:rPr lang="en" sz="1380"/>
              <a:t> instances that can be shut down if someone outbids you</a:t>
            </a:r>
            <a:endParaRPr sz="1380"/>
          </a:p>
        </p:txBody>
      </p:sp>
      <p:sp>
        <p:nvSpPr>
          <p:cNvPr id="353" name="Google Shape;353;p49"/>
          <p:cNvSpPr txBox="1"/>
          <p:nvPr>
            <p:ph type="ctrTitle"/>
          </p:nvPr>
        </p:nvSpPr>
        <p:spPr>
          <a:xfrm>
            <a:off x="4532950" y="25647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Reserved</a:t>
            </a:r>
            <a:endParaRPr sz="2400"/>
          </a:p>
        </p:txBody>
      </p:sp>
      <p:sp>
        <p:nvSpPr>
          <p:cNvPr id="354" name="Google Shape;354;p49"/>
          <p:cNvSpPr txBox="1"/>
          <p:nvPr>
            <p:ph type="ctrTitle"/>
          </p:nvPr>
        </p:nvSpPr>
        <p:spPr>
          <a:xfrm>
            <a:off x="3243113" y="3214700"/>
            <a:ext cx="21543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Dedicated Hosts</a:t>
            </a:r>
            <a:endParaRPr sz="2400"/>
          </a:p>
        </p:txBody>
      </p:sp>
      <p:sp>
        <p:nvSpPr>
          <p:cNvPr id="355" name="Google Shape;355;p49"/>
          <p:cNvSpPr txBox="1"/>
          <p:nvPr>
            <p:ph type="ctrTitle"/>
          </p:nvPr>
        </p:nvSpPr>
        <p:spPr>
          <a:xfrm>
            <a:off x="4567050" y="1250075"/>
            <a:ext cx="3964800" cy="7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Reserve an instance for 1 or 3 years</a:t>
            </a:r>
            <a:endParaRPr sz="1879"/>
          </a:p>
        </p:txBody>
      </p:sp>
      <p:sp>
        <p:nvSpPr>
          <p:cNvPr id="356" name="Google Shape;356;p49"/>
          <p:cNvSpPr txBox="1"/>
          <p:nvPr>
            <p:ph type="ctrTitle"/>
          </p:nvPr>
        </p:nvSpPr>
        <p:spPr>
          <a:xfrm>
            <a:off x="3073175" y="3932550"/>
            <a:ext cx="24942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00"/>
              <a:t>A entire static physical server rack is fully controlled by one customer </a:t>
            </a:r>
            <a:endParaRPr sz="1300"/>
          </a:p>
        </p:txBody>
      </p:sp>
      <p:sp>
        <p:nvSpPr>
          <p:cNvPr id="357" name="Google Shape;357;p49"/>
          <p:cNvSpPr txBox="1"/>
          <p:nvPr>
            <p:ph type="ctrTitle"/>
          </p:nvPr>
        </p:nvSpPr>
        <p:spPr>
          <a:xfrm>
            <a:off x="6132150" y="3214700"/>
            <a:ext cx="21543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Dedicated Instances</a:t>
            </a:r>
            <a:endParaRPr sz="2400"/>
          </a:p>
        </p:txBody>
      </p:sp>
      <p:sp>
        <p:nvSpPr>
          <p:cNvPr id="358" name="Google Shape;358;p49"/>
          <p:cNvSpPr txBox="1"/>
          <p:nvPr>
            <p:ph type="ctrTitle"/>
          </p:nvPr>
        </p:nvSpPr>
        <p:spPr>
          <a:xfrm>
            <a:off x="5946525" y="3932550"/>
            <a:ext cx="26892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00"/>
              <a:t>You are given a random server rack dedicated to your account (no control)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ctrTitle"/>
          </p:nvPr>
        </p:nvSpPr>
        <p:spPr>
          <a:xfrm>
            <a:off x="126625" y="3312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Auto scaling groups</a:t>
            </a:r>
            <a:endParaRPr sz="3380"/>
          </a:p>
        </p:txBody>
      </p:sp>
      <p:sp>
        <p:nvSpPr>
          <p:cNvPr id="364" name="Google Shape;364;p50"/>
          <p:cNvSpPr txBox="1"/>
          <p:nvPr>
            <p:ph type="ctrTitle"/>
          </p:nvPr>
        </p:nvSpPr>
        <p:spPr>
          <a:xfrm>
            <a:off x="4218075" y="331225"/>
            <a:ext cx="50901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Elastic Load Balancer</a:t>
            </a:r>
            <a:endParaRPr sz="3380"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75" y="1044325"/>
            <a:ext cx="1449500" cy="14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>
            <p:ph type="ctrTitle"/>
          </p:nvPr>
        </p:nvSpPr>
        <p:spPr>
          <a:xfrm>
            <a:off x="152375" y="2600975"/>
            <a:ext cx="3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Automatically </a:t>
            </a:r>
            <a:r>
              <a:rPr lang="en" sz="1879"/>
              <a:t>provisions and deletes </a:t>
            </a:r>
            <a:r>
              <a:rPr lang="en" sz="1879"/>
              <a:t>EC2 instances to handle traffic</a:t>
            </a:r>
            <a:endParaRPr sz="1879"/>
          </a:p>
        </p:txBody>
      </p:sp>
      <p:sp>
        <p:nvSpPr>
          <p:cNvPr id="367" name="Google Shape;367;p50"/>
          <p:cNvSpPr txBox="1"/>
          <p:nvPr>
            <p:ph type="ctrTitle"/>
          </p:nvPr>
        </p:nvSpPr>
        <p:spPr>
          <a:xfrm>
            <a:off x="4690513" y="2636475"/>
            <a:ext cx="3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Automatically distributes requests to EC2 instances</a:t>
            </a:r>
            <a:endParaRPr sz="1879"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093" y="1044324"/>
            <a:ext cx="1520182" cy="15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ctrTitle"/>
          </p:nvPr>
        </p:nvSpPr>
        <p:spPr>
          <a:xfrm>
            <a:off x="311700" y="2922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Groups</a:t>
            </a:r>
            <a:endParaRPr/>
          </a:p>
        </p:txBody>
      </p:sp>
      <p:sp>
        <p:nvSpPr>
          <p:cNvPr id="374" name="Google Shape;374;p51"/>
          <p:cNvSpPr txBox="1"/>
          <p:nvPr>
            <p:ph type="ctrTitle"/>
          </p:nvPr>
        </p:nvSpPr>
        <p:spPr>
          <a:xfrm>
            <a:off x="1974150" y="2089550"/>
            <a:ext cx="5195700" cy="9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Stateful firewalls around EC2 instances </a:t>
            </a:r>
            <a:endParaRPr sz="31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0" y="354325"/>
            <a:ext cx="8520600" cy="23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give you varying abstractions of </a:t>
            </a:r>
            <a:r>
              <a:rPr lang="en"/>
              <a:t>accessing</a:t>
            </a:r>
            <a:r>
              <a:rPr lang="en"/>
              <a:t> those computers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ctrTitle"/>
          </p:nvPr>
        </p:nvSpPr>
        <p:spPr>
          <a:xfrm>
            <a:off x="311700" y="2922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</a:t>
            </a:r>
            <a:endParaRPr/>
          </a:p>
        </p:txBody>
      </p:sp>
      <p:sp>
        <p:nvSpPr>
          <p:cNvPr id="380" name="Google Shape;380;p52"/>
          <p:cNvSpPr txBox="1"/>
          <p:nvPr>
            <p:ph type="ctrTitle"/>
          </p:nvPr>
        </p:nvSpPr>
        <p:spPr>
          <a:xfrm>
            <a:off x="1974150" y="2052475"/>
            <a:ext cx="5195700" cy="10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Execute snippets of code in the cloud</a:t>
            </a:r>
            <a:endParaRPr sz="3180"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75" y="292225"/>
            <a:ext cx="1760250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>
            <p:ph type="ctrTitle"/>
          </p:nvPr>
        </p:nvSpPr>
        <p:spPr>
          <a:xfrm>
            <a:off x="5440625" y="4373925"/>
            <a:ext cx="36204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Supports 5 different languages (or any if you provide runtime)</a:t>
            </a:r>
            <a:endParaRPr sz="1862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ctrTitle"/>
          </p:nvPr>
        </p:nvSpPr>
        <p:spPr>
          <a:xfrm>
            <a:off x="1974150" y="292225"/>
            <a:ext cx="68583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Elastic Container Service</a:t>
            </a:r>
            <a:endParaRPr sz="4300"/>
          </a:p>
        </p:txBody>
      </p:sp>
      <p:sp>
        <p:nvSpPr>
          <p:cNvPr id="388" name="Google Shape;388;p53"/>
          <p:cNvSpPr txBox="1"/>
          <p:nvPr>
            <p:ph type="ctrTitle"/>
          </p:nvPr>
        </p:nvSpPr>
        <p:spPr>
          <a:xfrm>
            <a:off x="1974150" y="2052475"/>
            <a:ext cx="5195700" cy="10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Orchestrates </a:t>
            </a:r>
            <a:r>
              <a:rPr lang="en" sz="3180"/>
              <a:t>your docker containers</a:t>
            </a:r>
            <a:endParaRPr sz="3180"/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0" y="155963"/>
            <a:ext cx="1760225" cy="1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ctrTitle"/>
          </p:nvPr>
        </p:nvSpPr>
        <p:spPr>
          <a:xfrm>
            <a:off x="126625" y="3312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EC2 Launch Type</a:t>
            </a:r>
            <a:endParaRPr sz="3380"/>
          </a:p>
        </p:txBody>
      </p:sp>
      <p:sp>
        <p:nvSpPr>
          <p:cNvPr id="395" name="Google Shape;395;p54"/>
          <p:cNvSpPr txBox="1"/>
          <p:nvPr>
            <p:ph type="ctrTitle"/>
          </p:nvPr>
        </p:nvSpPr>
        <p:spPr>
          <a:xfrm>
            <a:off x="4218075" y="331225"/>
            <a:ext cx="50901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Fargate Launch Type</a:t>
            </a:r>
            <a:endParaRPr sz="3380"/>
          </a:p>
        </p:txBody>
      </p:sp>
      <p:sp>
        <p:nvSpPr>
          <p:cNvPr id="396" name="Google Shape;396;p54"/>
          <p:cNvSpPr txBox="1"/>
          <p:nvPr>
            <p:ph type="ctrTitle"/>
          </p:nvPr>
        </p:nvSpPr>
        <p:spPr>
          <a:xfrm>
            <a:off x="160725" y="1324825"/>
            <a:ext cx="3964800" cy="7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Runs Docker </a:t>
            </a:r>
            <a:r>
              <a:rPr lang="en" sz="1879"/>
              <a:t>Containers </a:t>
            </a:r>
            <a:r>
              <a:rPr lang="en" sz="1879"/>
              <a:t>on EC2 instances</a:t>
            </a:r>
            <a:endParaRPr sz="1879"/>
          </a:p>
        </p:txBody>
      </p:sp>
      <p:sp>
        <p:nvSpPr>
          <p:cNvPr id="397" name="Google Shape;397;p54"/>
          <p:cNvSpPr txBox="1"/>
          <p:nvPr>
            <p:ph type="ctrTitle"/>
          </p:nvPr>
        </p:nvSpPr>
        <p:spPr>
          <a:xfrm>
            <a:off x="4695400" y="1660925"/>
            <a:ext cx="39648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Runs Docker </a:t>
            </a:r>
            <a:r>
              <a:rPr lang="en" sz="1879"/>
              <a:t>Containers </a:t>
            </a:r>
            <a:r>
              <a:rPr lang="en" sz="1879"/>
              <a:t>serverlessly </a:t>
            </a:r>
            <a:endParaRPr sz="1879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ctrTitle"/>
          </p:nvPr>
        </p:nvSpPr>
        <p:spPr>
          <a:xfrm>
            <a:off x="2855850" y="301975"/>
            <a:ext cx="34323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Batch</a:t>
            </a:r>
            <a:endParaRPr sz="4300"/>
          </a:p>
        </p:txBody>
      </p:sp>
      <p:sp>
        <p:nvSpPr>
          <p:cNvPr id="403" name="Google Shape;403;p55"/>
          <p:cNvSpPr txBox="1"/>
          <p:nvPr>
            <p:ph type="ctrTitle"/>
          </p:nvPr>
        </p:nvSpPr>
        <p:spPr>
          <a:xfrm>
            <a:off x="1974150" y="2052475"/>
            <a:ext cx="5195700" cy="10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Orchestrates batch jobs based on Docker image</a:t>
            </a:r>
            <a:endParaRPr sz="3180"/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207750"/>
            <a:ext cx="1760225" cy="1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ctrTitle"/>
          </p:nvPr>
        </p:nvSpPr>
        <p:spPr>
          <a:xfrm>
            <a:off x="311700" y="11738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on AWS Data </a:t>
            </a:r>
            <a:r>
              <a:rPr lang="en"/>
              <a:t>Services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ctrTitle"/>
          </p:nvPr>
        </p:nvSpPr>
        <p:spPr>
          <a:xfrm>
            <a:off x="311700" y="725700"/>
            <a:ext cx="85206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415" name="Google Shape;415;p57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Storage bucket</a:t>
            </a:r>
            <a:endParaRPr sz="3180"/>
          </a:p>
        </p:txBody>
      </p:sp>
      <p:sp>
        <p:nvSpPr>
          <p:cNvPr id="416" name="Google Shape;416;p57"/>
          <p:cNvSpPr txBox="1"/>
          <p:nvPr>
            <p:ph type="ctrTitle"/>
          </p:nvPr>
        </p:nvSpPr>
        <p:spPr>
          <a:xfrm>
            <a:off x="190600" y="3618125"/>
            <a:ext cx="36204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Can be used to host static websites</a:t>
            </a:r>
            <a:endParaRPr sz="186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200">
                <a:solidFill>
                  <a:srgbClr val="0F141A"/>
                </a:solidFill>
                <a:highlight>
                  <a:srgbClr val="F3F3F7"/>
                </a:highlight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i="1" lang="en" sz="1200">
                <a:solidFill>
                  <a:srgbClr val="DB0000"/>
                </a:solidFill>
                <a:highlight>
                  <a:srgbClr val="F3F3F7"/>
                </a:highlight>
                <a:latin typeface="Courier New"/>
                <a:ea typeface="Courier New"/>
                <a:cs typeface="Courier New"/>
                <a:sym typeface="Courier New"/>
              </a:rPr>
              <a:t>bucket-name</a:t>
            </a:r>
            <a:r>
              <a:rPr lang="en" sz="1200">
                <a:solidFill>
                  <a:srgbClr val="0F141A"/>
                </a:solidFill>
                <a:highlight>
                  <a:srgbClr val="F3F3F7"/>
                </a:highlight>
                <a:latin typeface="Courier New"/>
                <a:ea typeface="Courier New"/>
                <a:cs typeface="Courier New"/>
                <a:sym typeface="Courier New"/>
              </a:rPr>
              <a:t>.s3-website.</a:t>
            </a:r>
            <a:r>
              <a:rPr i="1" lang="en" sz="1200">
                <a:solidFill>
                  <a:srgbClr val="DB0000"/>
                </a:solidFill>
                <a:highlight>
                  <a:srgbClr val="F3F3F7"/>
                </a:highlight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" sz="1200">
                <a:solidFill>
                  <a:srgbClr val="0F141A"/>
                </a:solidFill>
                <a:highlight>
                  <a:srgbClr val="F3F3F7"/>
                </a:highlight>
                <a:latin typeface="Courier New"/>
                <a:ea typeface="Courier New"/>
                <a:cs typeface="Courier New"/>
                <a:sym typeface="Courier New"/>
              </a:rPr>
              <a:t>.amazonaws.com</a:t>
            </a:r>
            <a:endParaRPr sz="1862"/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0" y="135025"/>
            <a:ext cx="1669350" cy="16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7"/>
          <p:cNvSpPr txBox="1"/>
          <p:nvPr>
            <p:ph type="ctrTitle"/>
          </p:nvPr>
        </p:nvSpPr>
        <p:spPr>
          <a:xfrm>
            <a:off x="5248600" y="4373925"/>
            <a:ext cx="36204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Infinitely</a:t>
            </a:r>
            <a:r>
              <a:rPr lang="en" sz="1862"/>
              <a:t> scales</a:t>
            </a:r>
            <a:endParaRPr sz="1862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/>
          <p:nvPr>
            <p:ph type="ctrTitle"/>
          </p:nvPr>
        </p:nvSpPr>
        <p:spPr>
          <a:xfrm>
            <a:off x="311700" y="2922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Athena</a:t>
            </a:r>
            <a:endParaRPr/>
          </a:p>
        </p:txBody>
      </p:sp>
      <p:sp>
        <p:nvSpPr>
          <p:cNvPr id="424" name="Google Shape;424;p58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Run SQL queries against S3</a:t>
            </a:r>
            <a:endParaRPr sz="3180"/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0" y="86325"/>
            <a:ext cx="1823000" cy="1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ctrTitle"/>
          </p:nvPr>
        </p:nvSpPr>
        <p:spPr>
          <a:xfrm>
            <a:off x="586800" y="277650"/>
            <a:ext cx="27324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Aurora</a:t>
            </a:r>
            <a:endParaRPr sz="3380"/>
          </a:p>
        </p:txBody>
      </p:sp>
      <p:sp>
        <p:nvSpPr>
          <p:cNvPr id="431" name="Google Shape;431;p59"/>
          <p:cNvSpPr txBox="1"/>
          <p:nvPr>
            <p:ph type="ctrTitle"/>
          </p:nvPr>
        </p:nvSpPr>
        <p:spPr>
          <a:xfrm>
            <a:off x="4208350" y="348300"/>
            <a:ext cx="50901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Relational Database Service</a:t>
            </a:r>
            <a:endParaRPr sz="2580"/>
          </a:p>
        </p:txBody>
      </p:sp>
      <p:sp>
        <p:nvSpPr>
          <p:cNvPr id="432" name="Google Shape;432;p59"/>
          <p:cNvSpPr txBox="1"/>
          <p:nvPr>
            <p:ph type="ctrTitle"/>
          </p:nvPr>
        </p:nvSpPr>
        <p:spPr>
          <a:xfrm>
            <a:off x="152375" y="2600975"/>
            <a:ext cx="3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AWS-Optimized Cloud Native SQL Database Engine</a:t>
            </a:r>
            <a:endParaRPr sz="1600"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Serverless Option</a:t>
            </a:r>
            <a:endParaRPr sz="1600"/>
          </a:p>
        </p:txBody>
      </p:sp>
      <p:sp>
        <p:nvSpPr>
          <p:cNvPr id="433" name="Google Shape;433;p59"/>
          <p:cNvSpPr txBox="1"/>
          <p:nvPr>
            <p:ph type="ctrTitle"/>
          </p:nvPr>
        </p:nvSpPr>
        <p:spPr>
          <a:xfrm>
            <a:off x="4690513" y="2600975"/>
            <a:ext cx="3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Managed Database in the cloud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00"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Runs on EC2 instances</a:t>
            </a:r>
            <a:endParaRPr sz="1600"/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199" y="939425"/>
            <a:ext cx="1659300" cy="16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350" y="939425"/>
            <a:ext cx="1659300" cy="16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9"/>
          <p:cNvSpPr txBox="1"/>
          <p:nvPr>
            <p:ph type="ctrTitle"/>
          </p:nvPr>
        </p:nvSpPr>
        <p:spPr>
          <a:xfrm>
            <a:off x="5474800" y="3489050"/>
            <a:ext cx="2557200" cy="14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MySQL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PostgreSQL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MariaDB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Oracle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Microsoft SQL Server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IBM DB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Aurora</a:t>
            </a:r>
            <a:endParaRPr sz="1300"/>
          </a:p>
        </p:txBody>
      </p:sp>
      <p:sp>
        <p:nvSpPr>
          <p:cNvPr id="437" name="Google Shape;437;p59"/>
          <p:cNvSpPr txBox="1"/>
          <p:nvPr>
            <p:ph type="ctrTitle"/>
          </p:nvPr>
        </p:nvSpPr>
        <p:spPr>
          <a:xfrm>
            <a:off x="674400" y="3526425"/>
            <a:ext cx="2557200" cy="13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Compatible with: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MySQL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PostgreSQL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type="ctrTitle"/>
          </p:nvPr>
        </p:nvSpPr>
        <p:spPr>
          <a:xfrm>
            <a:off x="311700" y="725700"/>
            <a:ext cx="85206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</a:t>
            </a:r>
            <a:endParaRPr/>
          </a:p>
        </p:txBody>
      </p:sp>
      <p:sp>
        <p:nvSpPr>
          <p:cNvPr id="443" name="Google Shape;443;p60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Serverless NoSQL Database</a:t>
            </a:r>
            <a:endParaRPr sz="3180"/>
          </a:p>
        </p:txBody>
      </p:sp>
      <p:sp>
        <p:nvSpPr>
          <p:cNvPr id="444" name="Google Shape;444;p60"/>
          <p:cNvSpPr txBox="1"/>
          <p:nvPr>
            <p:ph type="ctrTitle"/>
          </p:nvPr>
        </p:nvSpPr>
        <p:spPr>
          <a:xfrm>
            <a:off x="5248600" y="4373925"/>
            <a:ext cx="36204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Primary ID and optional Sort ID</a:t>
            </a:r>
            <a:endParaRPr sz="1862"/>
          </a:p>
        </p:txBody>
      </p:sp>
      <p:pic>
        <p:nvPicPr>
          <p:cNvPr id="445" name="Google Shape;4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3325"/>
            <a:ext cx="1669350" cy="16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0"/>
          <p:cNvSpPr txBox="1"/>
          <p:nvPr>
            <p:ph type="ctrTitle"/>
          </p:nvPr>
        </p:nvSpPr>
        <p:spPr>
          <a:xfrm>
            <a:off x="242875" y="4373925"/>
            <a:ext cx="36204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Max element size is 400KB</a:t>
            </a:r>
            <a:endParaRPr sz="1862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/>
          <p:nvPr>
            <p:ph type="ctrTitle"/>
          </p:nvPr>
        </p:nvSpPr>
        <p:spPr>
          <a:xfrm>
            <a:off x="311700" y="725700"/>
            <a:ext cx="85206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Redshift</a:t>
            </a:r>
            <a:endParaRPr/>
          </a:p>
        </p:txBody>
      </p:sp>
      <p:sp>
        <p:nvSpPr>
          <p:cNvPr id="452" name="Google Shape;452;p61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Data Warehouse</a:t>
            </a:r>
            <a:endParaRPr sz="3180"/>
          </a:p>
        </p:txBody>
      </p:sp>
      <p:sp>
        <p:nvSpPr>
          <p:cNvPr id="453" name="Google Shape;453;p61"/>
          <p:cNvSpPr txBox="1"/>
          <p:nvPr>
            <p:ph type="ctrTitle"/>
          </p:nvPr>
        </p:nvSpPr>
        <p:spPr>
          <a:xfrm>
            <a:off x="5258350" y="4281375"/>
            <a:ext cx="3620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Provisioned or serverless clusters</a:t>
            </a:r>
            <a:endParaRPr sz="1862"/>
          </a:p>
        </p:txBody>
      </p:sp>
      <p:sp>
        <p:nvSpPr>
          <p:cNvPr id="454" name="Google Shape;454;p61"/>
          <p:cNvSpPr txBox="1"/>
          <p:nvPr>
            <p:ph type="ctrTitle"/>
          </p:nvPr>
        </p:nvSpPr>
        <p:spPr>
          <a:xfrm>
            <a:off x="242875" y="4373925"/>
            <a:ext cx="36204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Analyze Petabytes of data</a:t>
            </a:r>
            <a:endParaRPr sz="1862"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4225"/>
            <a:ext cx="1669350" cy="1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31500" y="821050"/>
            <a:ext cx="85206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mean?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type="ctrTitle"/>
          </p:nvPr>
        </p:nvSpPr>
        <p:spPr>
          <a:xfrm>
            <a:off x="2122475" y="725675"/>
            <a:ext cx="68535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Data Streams</a:t>
            </a:r>
            <a:endParaRPr/>
          </a:p>
        </p:txBody>
      </p:sp>
      <p:sp>
        <p:nvSpPr>
          <p:cNvPr id="461" name="Google Shape;461;p62"/>
          <p:cNvSpPr txBox="1"/>
          <p:nvPr>
            <p:ph type="ctrTitle"/>
          </p:nvPr>
        </p:nvSpPr>
        <p:spPr>
          <a:xfrm>
            <a:off x="1974150" y="2512050"/>
            <a:ext cx="51957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Collect and store real time data streams</a:t>
            </a:r>
            <a:endParaRPr sz="3180"/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76900"/>
            <a:ext cx="1669350" cy="164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ctrTitle"/>
          </p:nvPr>
        </p:nvSpPr>
        <p:spPr>
          <a:xfrm>
            <a:off x="311700" y="725700"/>
            <a:ext cx="85206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Firehose</a:t>
            </a:r>
            <a:endParaRPr/>
          </a:p>
        </p:txBody>
      </p:sp>
      <p:sp>
        <p:nvSpPr>
          <p:cNvPr id="468" name="Google Shape;468;p63"/>
          <p:cNvSpPr txBox="1"/>
          <p:nvPr>
            <p:ph type="ctrTitle"/>
          </p:nvPr>
        </p:nvSpPr>
        <p:spPr>
          <a:xfrm>
            <a:off x="1974150" y="2512050"/>
            <a:ext cx="51957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Perform Transformations on real time streams and store in destination</a:t>
            </a:r>
            <a:endParaRPr sz="3180"/>
          </a:p>
        </p:txBody>
      </p:sp>
      <p:pic>
        <p:nvPicPr>
          <p:cNvPr id="469" name="Google Shape;4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" y="297925"/>
            <a:ext cx="1669350" cy="165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>
            <p:ph type="ctrTitle"/>
          </p:nvPr>
        </p:nvSpPr>
        <p:spPr>
          <a:xfrm>
            <a:off x="1133750" y="519075"/>
            <a:ext cx="27324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Data streams</a:t>
            </a:r>
            <a:endParaRPr sz="2500"/>
          </a:p>
        </p:txBody>
      </p:sp>
      <p:sp>
        <p:nvSpPr>
          <p:cNvPr id="475" name="Google Shape;475;p64"/>
          <p:cNvSpPr txBox="1"/>
          <p:nvPr>
            <p:ph type="ctrTitle"/>
          </p:nvPr>
        </p:nvSpPr>
        <p:spPr>
          <a:xfrm>
            <a:off x="5000888" y="519075"/>
            <a:ext cx="3606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Firehose</a:t>
            </a:r>
            <a:endParaRPr sz="2500"/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0" y="1463275"/>
            <a:ext cx="4710925" cy="19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125" y="1011898"/>
            <a:ext cx="4358425" cy="24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4"/>
          <p:cNvSpPr txBox="1"/>
          <p:nvPr/>
        </p:nvSpPr>
        <p:spPr>
          <a:xfrm>
            <a:off x="1261725" y="3940550"/>
            <a:ext cx="604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Credit to Stephane Maarek (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https://www.udemy.com/course/aws-certified-solutions-architect-associate-saa-c03/learn/lecture/13528462#overview</a:t>
            </a:r>
            <a:r>
              <a:rPr lang="en" sz="700">
                <a:solidFill>
                  <a:schemeClr val="dk2"/>
                </a:solidFill>
              </a:rPr>
              <a:t>) (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https://www.udemy.com/course/aws-certified-solutions-architect-associate-saa-c03/learn/lecture/33907160#overview</a:t>
            </a:r>
            <a:r>
              <a:rPr lang="en" sz="700">
                <a:solidFill>
                  <a:schemeClr val="dk2"/>
                </a:solidFill>
              </a:rPr>
              <a:t>)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>
            <p:ph type="ctrTitle"/>
          </p:nvPr>
        </p:nvSpPr>
        <p:spPr>
          <a:xfrm>
            <a:off x="311700" y="725700"/>
            <a:ext cx="85206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Glue</a:t>
            </a:r>
            <a:endParaRPr/>
          </a:p>
        </p:txBody>
      </p:sp>
      <p:sp>
        <p:nvSpPr>
          <p:cNvPr id="484" name="Google Shape;484;p65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Perform ETL on Data</a:t>
            </a:r>
            <a:endParaRPr sz="3180"/>
          </a:p>
        </p:txBody>
      </p:sp>
      <p:sp>
        <p:nvSpPr>
          <p:cNvPr id="485" name="Google Shape;485;p65"/>
          <p:cNvSpPr txBox="1"/>
          <p:nvPr>
            <p:ph type="ctrTitle"/>
          </p:nvPr>
        </p:nvSpPr>
        <p:spPr>
          <a:xfrm>
            <a:off x="5234000" y="4281375"/>
            <a:ext cx="3620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Can convert to Parquet (Columnar) for </a:t>
            </a:r>
            <a:r>
              <a:rPr lang="en" sz="1862"/>
              <a:t>performance</a:t>
            </a:r>
            <a:endParaRPr sz="1862"/>
          </a:p>
        </p:txBody>
      </p:sp>
      <p:sp>
        <p:nvSpPr>
          <p:cNvPr id="486" name="Google Shape;486;p65"/>
          <p:cNvSpPr txBox="1"/>
          <p:nvPr>
            <p:ph type="ctrTitle"/>
          </p:nvPr>
        </p:nvSpPr>
        <p:spPr>
          <a:xfrm>
            <a:off x="257475" y="4281375"/>
            <a:ext cx="3620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Takes data from a source and loads it in a destination</a:t>
            </a:r>
            <a:endParaRPr sz="1862"/>
          </a:p>
        </p:txBody>
      </p:sp>
      <p:pic>
        <p:nvPicPr>
          <p:cNvPr id="487" name="Google Shape;4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130125"/>
            <a:ext cx="1805525" cy="18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/>
          <p:nvPr>
            <p:ph type="ctrTitle"/>
          </p:nvPr>
        </p:nvSpPr>
        <p:spPr>
          <a:xfrm>
            <a:off x="1198200" y="711100"/>
            <a:ext cx="77754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MapReduce</a:t>
            </a:r>
            <a:endParaRPr/>
          </a:p>
        </p:txBody>
      </p:sp>
      <p:sp>
        <p:nvSpPr>
          <p:cNvPr id="493" name="Google Shape;493;p66"/>
          <p:cNvSpPr txBox="1"/>
          <p:nvPr>
            <p:ph type="ctrTitle"/>
          </p:nvPr>
        </p:nvSpPr>
        <p:spPr>
          <a:xfrm>
            <a:off x="1974150" y="2380550"/>
            <a:ext cx="51957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AWS Fully Managed Hadoop in the Cloud</a:t>
            </a:r>
            <a:endParaRPr sz="3180"/>
          </a:p>
        </p:txBody>
      </p:sp>
      <p:pic>
        <p:nvPicPr>
          <p:cNvPr id="494" name="Google Shape;4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5" y="76550"/>
            <a:ext cx="1669350" cy="1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"/>
          <p:cNvSpPr txBox="1"/>
          <p:nvPr>
            <p:ph type="ctrTitle"/>
          </p:nvPr>
        </p:nvSpPr>
        <p:spPr>
          <a:xfrm>
            <a:off x="311700" y="11738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on AWS Networking Services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type="ctrTitle"/>
          </p:nvPr>
        </p:nvSpPr>
        <p:spPr>
          <a:xfrm>
            <a:off x="1729100" y="725700"/>
            <a:ext cx="71031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Private Cloud</a:t>
            </a:r>
            <a:endParaRPr/>
          </a:p>
        </p:txBody>
      </p:sp>
      <p:sp>
        <p:nvSpPr>
          <p:cNvPr id="505" name="Google Shape;505;p68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Your own </a:t>
            </a:r>
            <a:r>
              <a:rPr lang="en" sz="3180"/>
              <a:t>Region-wide “Wifi network” in the cloud</a:t>
            </a:r>
            <a:endParaRPr sz="3180"/>
          </a:p>
        </p:txBody>
      </p:sp>
      <p:pic>
        <p:nvPicPr>
          <p:cNvPr id="506" name="Google Shape;5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159375"/>
            <a:ext cx="1774325" cy="17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9"/>
          <p:cNvSpPr txBox="1"/>
          <p:nvPr>
            <p:ph type="ctrTitle"/>
          </p:nvPr>
        </p:nvSpPr>
        <p:spPr>
          <a:xfrm>
            <a:off x="2589600" y="13443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Subnets</a:t>
            </a:r>
            <a:endParaRPr sz="3380"/>
          </a:p>
        </p:txBody>
      </p:sp>
      <p:sp>
        <p:nvSpPr>
          <p:cNvPr id="512" name="Google Shape;512;p69"/>
          <p:cNvSpPr txBox="1"/>
          <p:nvPr>
            <p:ph type="ctrTitle"/>
          </p:nvPr>
        </p:nvSpPr>
        <p:spPr>
          <a:xfrm>
            <a:off x="2589600" y="2172350"/>
            <a:ext cx="39648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Availability-</a:t>
            </a:r>
            <a:r>
              <a:rPr lang="en" sz="1879"/>
              <a:t>Zone-wide subnetworks </a:t>
            </a:r>
            <a:endParaRPr sz="1879"/>
          </a:p>
        </p:txBody>
      </p:sp>
      <p:sp>
        <p:nvSpPr>
          <p:cNvPr id="513" name="Google Shape;513;p69"/>
          <p:cNvSpPr txBox="1"/>
          <p:nvPr>
            <p:ph type="ctrTitle"/>
          </p:nvPr>
        </p:nvSpPr>
        <p:spPr>
          <a:xfrm>
            <a:off x="2589600" y="2992025"/>
            <a:ext cx="39648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Can be public or private</a:t>
            </a:r>
            <a:endParaRPr sz="1879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ctrTitle"/>
          </p:nvPr>
        </p:nvSpPr>
        <p:spPr>
          <a:xfrm>
            <a:off x="2589600" y="13443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CIDR Ranges</a:t>
            </a:r>
            <a:endParaRPr sz="3380"/>
          </a:p>
        </p:txBody>
      </p:sp>
      <p:sp>
        <p:nvSpPr>
          <p:cNvPr id="519" name="Google Shape;519;p70"/>
          <p:cNvSpPr txBox="1"/>
          <p:nvPr>
            <p:ph type="ctrTitle"/>
          </p:nvPr>
        </p:nvSpPr>
        <p:spPr>
          <a:xfrm>
            <a:off x="2589600" y="2260025"/>
            <a:ext cx="39648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Notation to express sets of IP addresses</a:t>
            </a:r>
            <a:endParaRPr sz="1879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ctrTitle"/>
          </p:nvPr>
        </p:nvSpPr>
        <p:spPr>
          <a:xfrm>
            <a:off x="2589600" y="13443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Route Tables</a:t>
            </a:r>
            <a:endParaRPr sz="3380"/>
          </a:p>
        </p:txBody>
      </p:sp>
      <p:sp>
        <p:nvSpPr>
          <p:cNvPr id="525" name="Google Shape;525;p71"/>
          <p:cNvSpPr txBox="1"/>
          <p:nvPr>
            <p:ph type="ctrTitle"/>
          </p:nvPr>
        </p:nvSpPr>
        <p:spPr>
          <a:xfrm>
            <a:off x="2589600" y="2260025"/>
            <a:ext cx="39648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Rules of which traffic to deliver where</a:t>
            </a:r>
            <a:endParaRPr sz="1879"/>
          </a:p>
        </p:txBody>
      </p:sp>
      <p:pic>
        <p:nvPicPr>
          <p:cNvPr id="526" name="Google Shape;5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00" y="2918875"/>
            <a:ext cx="6763625" cy="9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77925" y="282500"/>
            <a:ext cx="2747100" cy="6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5611"/>
              <a:buNone/>
            </a:pPr>
            <a:r>
              <a:rPr lang="en" sz="2780"/>
              <a:t>No abstraction</a:t>
            </a:r>
            <a:endParaRPr sz="278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829375"/>
            <a:ext cx="1548300" cy="9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ctrTitle"/>
          </p:nvPr>
        </p:nvSpPr>
        <p:spPr>
          <a:xfrm>
            <a:off x="2758213" y="282500"/>
            <a:ext cx="2747100" cy="6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5611"/>
              <a:buNone/>
            </a:pPr>
            <a:r>
              <a:rPr lang="en" sz="2780"/>
              <a:t>Partial abstraction</a:t>
            </a:r>
            <a:endParaRPr sz="2780"/>
          </a:p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5623650" y="282500"/>
            <a:ext cx="2747100" cy="6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5611"/>
              <a:buNone/>
            </a:pPr>
            <a:r>
              <a:rPr lang="en" sz="2780"/>
              <a:t>Full </a:t>
            </a:r>
            <a:r>
              <a:rPr lang="en" sz="2780"/>
              <a:t>abstraction</a:t>
            </a:r>
            <a:endParaRPr sz="278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060" y="741723"/>
            <a:ext cx="1693675" cy="95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475" y="848875"/>
            <a:ext cx="1487441" cy="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ctrTitle"/>
          </p:nvPr>
        </p:nvSpPr>
        <p:spPr>
          <a:xfrm>
            <a:off x="6770325" y="4626900"/>
            <a:ext cx="23736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8928"/>
              <a:buNone/>
            </a:pPr>
            <a:r>
              <a:rPr lang="en" sz="1679"/>
              <a:t>*my terminology for educational </a:t>
            </a:r>
            <a:r>
              <a:rPr lang="en" sz="1679"/>
              <a:t>purposes</a:t>
            </a:r>
            <a:endParaRPr sz="1679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1051" y="2356227"/>
            <a:ext cx="1421463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4427" y="1802163"/>
            <a:ext cx="974100" cy="51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6863" y="1558938"/>
            <a:ext cx="493074" cy="49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366963" y="2023463"/>
            <a:ext cx="974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Amazon DynamoDB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ctrTitle"/>
          </p:nvPr>
        </p:nvSpPr>
        <p:spPr>
          <a:xfrm>
            <a:off x="2589600" y="1344325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VPC Endpoints</a:t>
            </a:r>
            <a:endParaRPr sz="3380"/>
          </a:p>
        </p:txBody>
      </p:sp>
      <p:sp>
        <p:nvSpPr>
          <p:cNvPr id="532" name="Google Shape;532;p72"/>
          <p:cNvSpPr txBox="1"/>
          <p:nvPr>
            <p:ph type="ctrTitle"/>
          </p:nvPr>
        </p:nvSpPr>
        <p:spPr>
          <a:xfrm>
            <a:off x="2589600" y="2260025"/>
            <a:ext cx="39648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Accessing your AWS resources without public internet</a:t>
            </a:r>
            <a:endParaRPr sz="1879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3"/>
          <p:cNvSpPr txBox="1"/>
          <p:nvPr>
            <p:ph type="ctrTitle"/>
          </p:nvPr>
        </p:nvSpPr>
        <p:spPr>
          <a:xfrm>
            <a:off x="2589600" y="263150"/>
            <a:ext cx="39648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Firewalls</a:t>
            </a:r>
            <a:endParaRPr sz="3380"/>
          </a:p>
        </p:txBody>
      </p:sp>
      <p:sp>
        <p:nvSpPr>
          <p:cNvPr id="538" name="Google Shape;538;p73"/>
          <p:cNvSpPr txBox="1"/>
          <p:nvPr>
            <p:ph type="ctrTitle"/>
          </p:nvPr>
        </p:nvSpPr>
        <p:spPr>
          <a:xfrm>
            <a:off x="3764000" y="1106350"/>
            <a:ext cx="2752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Network Firewall 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VPC level 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Can be either</a:t>
            </a:r>
            <a:endParaRPr sz="1879"/>
          </a:p>
        </p:txBody>
      </p:sp>
      <p:pic>
        <p:nvPicPr>
          <p:cNvPr id="539" name="Google Shape;5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00" y="1106400"/>
            <a:ext cx="1182000" cy="11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>
            <p:ph type="ctrTitle"/>
          </p:nvPr>
        </p:nvSpPr>
        <p:spPr>
          <a:xfrm>
            <a:off x="3764000" y="2288350"/>
            <a:ext cx="2752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2659"/>
              <a:buNone/>
            </a:pPr>
            <a:r>
              <a:rPr lang="en" sz="1879"/>
              <a:t>Network Access Control List (NACL)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2659"/>
              <a:buNone/>
            </a:pPr>
            <a:r>
              <a:rPr lang="en" sz="1879"/>
              <a:t> Subnet level 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2659"/>
              <a:buNone/>
            </a:pPr>
            <a:r>
              <a:rPr lang="en" sz="1879"/>
              <a:t>Stateless</a:t>
            </a:r>
            <a:endParaRPr sz="1879"/>
          </a:p>
        </p:txBody>
      </p:sp>
      <p:pic>
        <p:nvPicPr>
          <p:cNvPr id="541" name="Google Shape;5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0" y="2280400"/>
            <a:ext cx="1182000" cy="11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201" y="3562475"/>
            <a:ext cx="1254600" cy="12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3"/>
          <p:cNvSpPr txBox="1"/>
          <p:nvPr>
            <p:ph type="ctrTitle"/>
          </p:nvPr>
        </p:nvSpPr>
        <p:spPr>
          <a:xfrm>
            <a:off x="3764000" y="3598763"/>
            <a:ext cx="2752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Security Groups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EC2 Level</a:t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Stateful</a:t>
            </a:r>
            <a:endParaRPr sz="1879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/>
          <p:nvPr>
            <p:ph type="ctrTitle"/>
          </p:nvPr>
        </p:nvSpPr>
        <p:spPr>
          <a:xfrm>
            <a:off x="1729100" y="725700"/>
            <a:ext cx="71031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Route53</a:t>
            </a:r>
            <a:endParaRPr/>
          </a:p>
        </p:txBody>
      </p:sp>
      <p:sp>
        <p:nvSpPr>
          <p:cNvPr id="549" name="Google Shape;549;p74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AWS DNS Registrar</a:t>
            </a:r>
            <a:endParaRPr sz="3180"/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123750"/>
            <a:ext cx="1760250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4"/>
          <p:cNvSpPr txBox="1"/>
          <p:nvPr>
            <p:ph type="ctrTitle"/>
          </p:nvPr>
        </p:nvSpPr>
        <p:spPr>
          <a:xfrm>
            <a:off x="131400" y="4060525"/>
            <a:ext cx="5195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362"/>
              <a:t>Assign routes to records</a:t>
            </a:r>
            <a:endParaRPr sz="2362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5"/>
          <p:cNvSpPr txBox="1"/>
          <p:nvPr>
            <p:ph type="ctrTitle"/>
          </p:nvPr>
        </p:nvSpPr>
        <p:spPr>
          <a:xfrm>
            <a:off x="1729100" y="725700"/>
            <a:ext cx="71031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Cloudfront</a:t>
            </a:r>
            <a:endParaRPr/>
          </a:p>
        </p:txBody>
      </p:sp>
      <p:sp>
        <p:nvSpPr>
          <p:cNvPr id="557" name="Google Shape;557;p75"/>
          <p:cNvSpPr txBox="1"/>
          <p:nvPr>
            <p:ph type="ctrTitle"/>
          </p:nvPr>
        </p:nvSpPr>
        <p:spPr>
          <a:xfrm>
            <a:off x="1974150" y="2512050"/>
            <a:ext cx="5195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Content Delivery Network</a:t>
            </a:r>
            <a:endParaRPr sz="3180"/>
          </a:p>
        </p:txBody>
      </p:sp>
      <p:sp>
        <p:nvSpPr>
          <p:cNvPr id="558" name="Google Shape;558;p75"/>
          <p:cNvSpPr txBox="1"/>
          <p:nvPr>
            <p:ph type="ctrTitle"/>
          </p:nvPr>
        </p:nvSpPr>
        <p:spPr>
          <a:xfrm>
            <a:off x="131400" y="4060525"/>
            <a:ext cx="5195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362"/>
              <a:t>Takes advantage of AWS Global Network</a:t>
            </a:r>
            <a:endParaRPr sz="2362"/>
          </a:p>
        </p:txBody>
      </p:sp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155250"/>
            <a:ext cx="1760250" cy="17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ctrTitle"/>
          </p:nvPr>
        </p:nvSpPr>
        <p:spPr>
          <a:xfrm>
            <a:off x="1729100" y="725700"/>
            <a:ext cx="71031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Accelerator</a:t>
            </a:r>
            <a:endParaRPr/>
          </a:p>
        </p:txBody>
      </p:sp>
      <p:sp>
        <p:nvSpPr>
          <p:cNvPr id="565" name="Google Shape;565;p76"/>
          <p:cNvSpPr txBox="1"/>
          <p:nvPr>
            <p:ph type="ctrTitle"/>
          </p:nvPr>
        </p:nvSpPr>
        <p:spPr>
          <a:xfrm>
            <a:off x="1974150" y="2512050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Routes traffic through private AWS networks</a:t>
            </a:r>
            <a:endParaRPr sz="3180"/>
          </a:p>
        </p:txBody>
      </p:sp>
      <p:sp>
        <p:nvSpPr>
          <p:cNvPr id="566" name="Google Shape;566;p76"/>
          <p:cNvSpPr txBox="1"/>
          <p:nvPr>
            <p:ph type="ctrTitle"/>
          </p:nvPr>
        </p:nvSpPr>
        <p:spPr>
          <a:xfrm>
            <a:off x="131400" y="4060525"/>
            <a:ext cx="5195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362"/>
              <a:t>Takes advantage of AWS Global Network</a:t>
            </a:r>
            <a:endParaRPr sz="2362"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182425"/>
            <a:ext cx="1669350" cy="1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/>
          <p:nvPr>
            <p:ph type="ctrTitle"/>
          </p:nvPr>
        </p:nvSpPr>
        <p:spPr>
          <a:xfrm>
            <a:off x="1729100" y="725700"/>
            <a:ext cx="71031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573" name="Google Shape;573;p77"/>
          <p:cNvSpPr txBox="1"/>
          <p:nvPr>
            <p:ph type="ctrTitle"/>
          </p:nvPr>
        </p:nvSpPr>
        <p:spPr>
          <a:xfrm>
            <a:off x="1974150" y="2512050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Create APIs instantly</a:t>
            </a:r>
            <a:endParaRPr sz="3180"/>
          </a:p>
        </p:txBody>
      </p:sp>
      <p:sp>
        <p:nvSpPr>
          <p:cNvPr id="574" name="Google Shape;574;p77"/>
          <p:cNvSpPr txBox="1"/>
          <p:nvPr>
            <p:ph type="ctrTitle"/>
          </p:nvPr>
        </p:nvSpPr>
        <p:spPr>
          <a:xfrm>
            <a:off x="131400" y="3504175"/>
            <a:ext cx="5195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8587" lvl="0" marL="457200" rtl="0" algn="l">
              <a:spcBef>
                <a:spcPts val="0"/>
              </a:spcBef>
              <a:spcAft>
                <a:spcPts val="0"/>
              </a:spcAft>
              <a:buSzPts val="2362"/>
              <a:buChar char="●"/>
            </a:pPr>
            <a:r>
              <a:rPr lang="en" sz="2362"/>
              <a:t>HTTP</a:t>
            </a:r>
            <a:endParaRPr sz="2362"/>
          </a:p>
          <a:p>
            <a:pPr indent="-378587" lvl="0" marL="457200" rtl="0" algn="l">
              <a:spcBef>
                <a:spcPts val="0"/>
              </a:spcBef>
              <a:spcAft>
                <a:spcPts val="0"/>
              </a:spcAft>
              <a:buSzPts val="2362"/>
              <a:buChar char="●"/>
            </a:pPr>
            <a:r>
              <a:rPr lang="en" sz="2362"/>
              <a:t>RESTful</a:t>
            </a:r>
            <a:endParaRPr sz="2362"/>
          </a:p>
          <a:p>
            <a:pPr indent="-378587" lvl="0" marL="457200" rtl="0" algn="l">
              <a:spcBef>
                <a:spcPts val="0"/>
              </a:spcBef>
              <a:spcAft>
                <a:spcPts val="0"/>
              </a:spcAft>
              <a:buSzPts val="2362"/>
              <a:buChar char="●"/>
            </a:pPr>
            <a:r>
              <a:rPr lang="en" sz="2362"/>
              <a:t>WebSocket</a:t>
            </a:r>
            <a:endParaRPr sz="2362"/>
          </a:p>
        </p:txBody>
      </p:sp>
      <p:pic>
        <p:nvPicPr>
          <p:cNvPr id="575" name="Google Shape;5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203450"/>
            <a:ext cx="1669350" cy="1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ctrTitle"/>
          </p:nvPr>
        </p:nvSpPr>
        <p:spPr>
          <a:xfrm>
            <a:off x="311700" y="1173825"/>
            <a:ext cx="8520600" cy="14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on AWS ML Services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/>
          <p:nvPr>
            <p:ph type="ctrTitle"/>
          </p:nvPr>
        </p:nvSpPr>
        <p:spPr>
          <a:xfrm>
            <a:off x="1974150" y="725700"/>
            <a:ext cx="5599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Sagemaker</a:t>
            </a:r>
            <a:endParaRPr/>
          </a:p>
        </p:txBody>
      </p:sp>
      <p:sp>
        <p:nvSpPr>
          <p:cNvPr id="586" name="Google Shape;586;p79"/>
          <p:cNvSpPr txBox="1"/>
          <p:nvPr>
            <p:ph type="ctrTitle"/>
          </p:nvPr>
        </p:nvSpPr>
        <p:spPr>
          <a:xfrm>
            <a:off x="1974150" y="2213400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Suite of tools to build datasets, and develop, train, compare, and deploy ML models</a:t>
            </a:r>
            <a:endParaRPr sz="3180"/>
          </a:p>
        </p:txBody>
      </p:sp>
      <p:pic>
        <p:nvPicPr>
          <p:cNvPr id="587" name="Google Shape;5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8375"/>
            <a:ext cx="1669350" cy="169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0"/>
          <p:cNvSpPr txBox="1"/>
          <p:nvPr>
            <p:ph type="ctrTitle"/>
          </p:nvPr>
        </p:nvSpPr>
        <p:spPr>
          <a:xfrm>
            <a:off x="1974150" y="725700"/>
            <a:ext cx="5599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Bedrock</a:t>
            </a:r>
            <a:endParaRPr/>
          </a:p>
        </p:txBody>
      </p:sp>
      <p:sp>
        <p:nvSpPr>
          <p:cNvPr id="593" name="Google Shape;593;p80"/>
          <p:cNvSpPr txBox="1"/>
          <p:nvPr>
            <p:ph type="ctrTitle"/>
          </p:nvPr>
        </p:nvSpPr>
        <p:spPr>
          <a:xfrm>
            <a:off x="1974150" y="2097925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Provides LLMs from many companies you can use</a:t>
            </a:r>
            <a:endParaRPr sz="3180"/>
          </a:p>
        </p:txBody>
      </p:sp>
      <p:sp>
        <p:nvSpPr>
          <p:cNvPr id="594" name="Google Shape;594;p80"/>
          <p:cNvSpPr txBox="1"/>
          <p:nvPr>
            <p:ph type="ctrTitle"/>
          </p:nvPr>
        </p:nvSpPr>
        <p:spPr>
          <a:xfrm>
            <a:off x="141900" y="3168250"/>
            <a:ext cx="5195700" cy="1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Llama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Mistral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Jurassic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DeepSeek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Claude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…many more!!</a:t>
            </a:r>
            <a:endParaRPr sz="1800"/>
          </a:p>
        </p:txBody>
      </p:sp>
      <p:sp>
        <p:nvSpPr>
          <p:cNvPr id="595" name="Google Shape;595;p80"/>
          <p:cNvSpPr txBox="1"/>
          <p:nvPr>
            <p:ph type="ctrTitle"/>
          </p:nvPr>
        </p:nvSpPr>
        <p:spPr>
          <a:xfrm>
            <a:off x="5234000" y="4281375"/>
            <a:ext cx="3620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Can fine tune or do continued pre-training on these models</a:t>
            </a:r>
            <a:endParaRPr sz="1862"/>
          </a:p>
        </p:txBody>
      </p:sp>
      <p:pic>
        <p:nvPicPr>
          <p:cNvPr id="596" name="Google Shape;5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64596" cy="1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1"/>
          <p:cNvSpPr txBox="1"/>
          <p:nvPr>
            <p:ph type="ctrTitle"/>
          </p:nvPr>
        </p:nvSpPr>
        <p:spPr>
          <a:xfrm>
            <a:off x="789375" y="725700"/>
            <a:ext cx="76104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Augmented Generation (RAG)</a:t>
            </a:r>
            <a:endParaRPr/>
          </a:p>
        </p:txBody>
      </p:sp>
      <p:sp>
        <p:nvSpPr>
          <p:cNvPr id="602" name="Google Shape;602;p81"/>
          <p:cNvSpPr txBox="1"/>
          <p:nvPr>
            <p:ph type="ctrTitle"/>
          </p:nvPr>
        </p:nvSpPr>
        <p:spPr>
          <a:xfrm>
            <a:off x="1974150" y="2454825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Create “knowledge bases” that the LLM can reference from</a:t>
            </a:r>
            <a:endParaRPr sz="3180"/>
          </a:p>
        </p:txBody>
      </p:sp>
      <p:sp>
        <p:nvSpPr>
          <p:cNvPr id="603" name="Google Shape;603;p81"/>
          <p:cNvSpPr txBox="1"/>
          <p:nvPr>
            <p:ph type="ctrTitle"/>
          </p:nvPr>
        </p:nvSpPr>
        <p:spPr>
          <a:xfrm>
            <a:off x="141900" y="3396850"/>
            <a:ext cx="5195700" cy="1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Redshift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Web Crawlers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Custom Source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…also many more!!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311700" y="186375"/>
            <a:ext cx="8520600" cy="23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their computers to do </a:t>
            </a:r>
            <a:r>
              <a:rPr b="1" lang="en"/>
              <a:t>a lot</a:t>
            </a:r>
            <a:endParaRPr b="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2"/>
          <p:cNvSpPr txBox="1"/>
          <p:nvPr>
            <p:ph type="ctrTitle"/>
          </p:nvPr>
        </p:nvSpPr>
        <p:spPr>
          <a:xfrm>
            <a:off x="1974150" y="725700"/>
            <a:ext cx="5599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Comprehend</a:t>
            </a:r>
            <a:endParaRPr/>
          </a:p>
        </p:txBody>
      </p:sp>
      <p:sp>
        <p:nvSpPr>
          <p:cNvPr id="609" name="Google Shape;609;p82"/>
          <p:cNvSpPr txBox="1"/>
          <p:nvPr>
            <p:ph type="ctrTitle"/>
          </p:nvPr>
        </p:nvSpPr>
        <p:spPr>
          <a:xfrm>
            <a:off x="1974150" y="2097925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Natural Language Processing Model</a:t>
            </a:r>
            <a:endParaRPr sz="3180"/>
          </a:p>
        </p:txBody>
      </p:sp>
      <p:sp>
        <p:nvSpPr>
          <p:cNvPr id="610" name="Google Shape;610;p82"/>
          <p:cNvSpPr txBox="1"/>
          <p:nvPr>
            <p:ph type="ctrTitle"/>
          </p:nvPr>
        </p:nvSpPr>
        <p:spPr>
          <a:xfrm>
            <a:off x="5234000" y="4008450"/>
            <a:ext cx="3620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62"/>
              <a:t>Has a Medical version</a:t>
            </a:r>
            <a:endParaRPr sz="1862"/>
          </a:p>
        </p:txBody>
      </p:sp>
      <p:sp>
        <p:nvSpPr>
          <p:cNvPr id="611" name="Google Shape;611;p82"/>
          <p:cNvSpPr txBox="1"/>
          <p:nvPr>
            <p:ph type="ctrTitle"/>
          </p:nvPr>
        </p:nvSpPr>
        <p:spPr>
          <a:xfrm>
            <a:off x="141900" y="3396850"/>
            <a:ext cx="5195700" cy="1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Sentiment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Remove PII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 key phrases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…and also many more!!</a:t>
            </a:r>
            <a:endParaRPr sz="1800"/>
          </a:p>
        </p:txBody>
      </p:sp>
      <p:pic>
        <p:nvPicPr>
          <p:cNvPr id="612" name="Google Shape;6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0" y="195550"/>
            <a:ext cx="1838808" cy="1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3"/>
          <p:cNvSpPr txBox="1"/>
          <p:nvPr>
            <p:ph type="ctrTitle"/>
          </p:nvPr>
        </p:nvSpPr>
        <p:spPr>
          <a:xfrm>
            <a:off x="1974150" y="725700"/>
            <a:ext cx="5599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Rekognition</a:t>
            </a:r>
            <a:endParaRPr/>
          </a:p>
        </p:txBody>
      </p:sp>
      <p:sp>
        <p:nvSpPr>
          <p:cNvPr id="618" name="Google Shape;618;p83"/>
          <p:cNvSpPr txBox="1"/>
          <p:nvPr>
            <p:ph type="ctrTitle"/>
          </p:nvPr>
        </p:nvSpPr>
        <p:spPr>
          <a:xfrm>
            <a:off x="3811125" y="1914650"/>
            <a:ext cx="51957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Object detection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/>
              <a:t>a</a:t>
            </a:r>
            <a:r>
              <a:rPr lang="en" sz="3180"/>
              <a:t>nd image/video analysis</a:t>
            </a:r>
            <a:endParaRPr sz="3180"/>
          </a:p>
        </p:txBody>
      </p:sp>
      <p:pic>
        <p:nvPicPr>
          <p:cNvPr id="619" name="Google Shape;6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62250" cy="1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0" y="2213403"/>
            <a:ext cx="3927960" cy="2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4"/>
          <p:cNvSpPr txBox="1"/>
          <p:nvPr>
            <p:ph type="ctrTitle"/>
          </p:nvPr>
        </p:nvSpPr>
        <p:spPr>
          <a:xfrm>
            <a:off x="1772100" y="547250"/>
            <a:ext cx="5599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me!</a:t>
            </a:r>
            <a:endParaRPr/>
          </a:p>
        </p:txBody>
      </p:sp>
      <p:sp>
        <p:nvSpPr>
          <p:cNvPr id="626" name="Google Shape;626;p84"/>
          <p:cNvSpPr txBox="1"/>
          <p:nvPr/>
        </p:nvSpPr>
        <p:spPr>
          <a:xfrm>
            <a:off x="3072000" y="4713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https://www.linkedin.com/in/audvy/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988" y="1492275"/>
            <a:ext cx="3814017" cy="32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readings &amp; Sources</a:t>
            </a:r>
            <a:endParaRPr/>
          </a:p>
        </p:txBody>
      </p:sp>
      <p:sp>
        <p:nvSpPr>
          <p:cNvPr id="633" name="Google Shape;63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https://docs.aws.amazon.com/whitepapers/latest/aws-overview/six-advantages-of-cloud-computing.html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https://vercel.com/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https://www.netlify.com/blog/2018/03/20/netlifys-aws-lambda-functions-bring-the-backend-to-your-frontend-workflow/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https://aws.amazon.com/ecs/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https://www.udemy.com/course/aws-certified-developer-associate-dva-c01/learn/lecture/11851260#overview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https://cloud-icons.onemodel.app/aws/architecture_service_icons/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87650" y="684675"/>
            <a:ext cx="85206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we use the cloud?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3132450" y="96150"/>
            <a:ext cx="5760600" cy="3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4700"/>
              <a:buAutoNum type="arabicPeriod"/>
            </a:pPr>
            <a:r>
              <a:rPr lang="en" sz="4700"/>
              <a:t>Agility</a:t>
            </a:r>
            <a:endParaRPr sz="4700"/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4700"/>
              <a:buAutoNum type="arabicPeriod"/>
            </a:pPr>
            <a:r>
              <a:rPr lang="en" sz="4700"/>
              <a:t>High </a:t>
            </a:r>
            <a:r>
              <a:rPr lang="en" sz="4700"/>
              <a:t>availability</a:t>
            </a:r>
            <a:endParaRPr sz="4700"/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4700"/>
              <a:buAutoNum type="arabicPeriod"/>
            </a:pPr>
            <a:r>
              <a:rPr lang="en" sz="4700"/>
              <a:t>Scalability</a:t>
            </a:r>
            <a:endParaRPr sz="4700"/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4700"/>
              <a:buAutoNum type="arabicPeriod"/>
            </a:pPr>
            <a:r>
              <a:rPr lang="en" sz="4700"/>
              <a:t>Variable Expenses</a:t>
            </a:r>
            <a:endParaRPr sz="47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425"/>
            <a:ext cx="2449973" cy="244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ctrTitle"/>
          </p:nvPr>
        </p:nvSpPr>
        <p:spPr>
          <a:xfrm>
            <a:off x="2401425" y="4596975"/>
            <a:ext cx="4174200" cy="3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Scan to sign in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